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</p:sldMasterIdLst>
  <p:notesMasterIdLst>
    <p:notesMasterId r:id="rId43"/>
  </p:notesMasterIdLst>
  <p:sldIdLst>
    <p:sldId id="293" r:id="rId3"/>
    <p:sldId id="349" r:id="rId4"/>
    <p:sldId id="347" r:id="rId5"/>
    <p:sldId id="351" r:id="rId6"/>
    <p:sldId id="350" r:id="rId7"/>
    <p:sldId id="311" r:id="rId8"/>
    <p:sldId id="312" r:id="rId9"/>
    <p:sldId id="313" r:id="rId10"/>
    <p:sldId id="314" r:id="rId11"/>
    <p:sldId id="309" r:id="rId12"/>
    <p:sldId id="316" r:id="rId13"/>
    <p:sldId id="294" r:id="rId14"/>
    <p:sldId id="296" r:id="rId15"/>
    <p:sldId id="298" r:id="rId16"/>
    <p:sldId id="318" r:id="rId17"/>
    <p:sldId id="319" r:id="rId18"/>
    <p:sldId id="320" r:id="rId19"/>
    <p:sldId id="317" r:id="rId20"/>
    <p:sldId id="323" r:id="rId21"/>
    <p:sldId id="321" r:id="rId22"/>
    <p:sldId id="324" r:id="rId23"/>
    <p:sldId id="328" r:id="rId24"/>
    <p:sldId id="333" r:id="rId25"/>
    <p:sldId id="329" r:id="rId26"/>
    <p:sldId id="346" r:id="rId27"/>
    <p:sldId id="330" r:id="rId28"/>
    <p:sldId id="334" r:id="rId29"/>
    <p:sldId id="336" r:id="rId30"/>
    <p:sldId id="335" r:id="rId31"/>
    <p:sldId id="337" r:id="rId32"/>
    <p:sldId id="338" r:id="rId33"/>
    <p:sldId id="339" r:id="rId34"/>
    <p:sldId id="340" r:id="rId35"/>
    <p:sldId id="342" r:id="rId36"/>
    <p:sldId id="341" r:id="rId37"/>
    <p:sldId id="343" r:id="rId38"/>
    <p:sldId id="344" r:id="rId39"/>
    <p:sldId id="345" r:id="rId40"/>
    <p:sldId id="353" r:id="rId41"/>
    <p:sldId id="33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8AE32-FA21-BC4B-8F8C-7D2FCAD28CF3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5F73E-77E6-C344-8EA4-2D821832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4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4CE7E40-A3C9-9C4C-B3F9-F6B203EC3B61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1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(18/06/2014 23:59) -----</a:t>
            </a:r>
          </a:p>
          <a:p>
            <a:r>
              <a:rPr lang="en-US"/>
              <a:t>Reliable and secure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5F73E-77E6-C344-8EA4-2D82183252F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6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049A-A106-4C34-A207-481B6F15A8B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2C387E-5D13-7E4F-BBE7-4346B943F111}" type="slidenum">
              <a:rPr lang="en-GB" sz="1200"/>
              <a:pPr eaLnBrk="1" hangingPunct="1"/>
              <a:t>19</a:t>
            </a:fld>
            <a:endParaRPr lang="en-GB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59AEC5-5D23-E845-ACB7-EF9813FA6F35}" type="slidenum">
              <a:rPr lang="en-GB" sz="1200"/>
              <a:pPr eaLnBrk="1" hangingPunct="1"/>
              <a:t>21</a:t>
            </a:fld>
            <a:endParaRPr lang="en-GB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6B9715-8AFC-7940-B3F1-C790A66062D3}" type="slidenum">
              <a:rPr lang="en-GB" sz="1200"/>
              <a:pPr eaLnBrk="1" hangingPunct="1"/>
              <a:t>22</a:t>
            </a:fld>
            <a:endParaRPr lang="en-GB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6B9715-8AFC-7940-B3F1-C790A66062D3}" type="slidenum">
              <a:rPr lang="en-GB" sz="1200"/>
              <a:pPr eaLnBrk="1" hangingPunct="1"/>
              <a:t>23</a:t>
            </a:fld>
            <a:endParaRPr lang="en-GB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6B9715-8AFC-7940-B3F1-C790A66062D3}" type="slidenum">
              <a:rPr lang="en-GB" sz="1200"/>
              <a:pPr eaLnBrk="1" hangingPunct="1"/>
              <a:t>24</a:t>
            </a:fld>
            <a:endParaRPr lang="en-GB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(18/06/2014 23:59) -----</a:t>
            </a:r>
          </a:p>
          <a:p>
            <a:r>
              <a:rPr lang="en-US"/>
              <a:t>Corresponding points share similar functions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5F73E-77E6-C344-8EA4-2D82183252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06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(18/06/2014 23:59) -----</a:t>
            </a:r>
          </a:p>
          <a:p>
            <a:r>
              <a:rPr lang="en-US"/>
              <a:t>Project management guides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5F73E-77E6-C344-8EA4-2D82183252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18464-CCCD-470C-B86B-D5B534D040ED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950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922F6-2BB8-4B72-9CDF-B32FCCDB389B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822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D1931-E9A7-4F8D-ADBD-70B8B7533573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111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724400" y="6400800"/>
            <a:ext cx="155575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3395663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7863" y="6248400"/>
            <a:ext cx="588962" cy="457200"/>
          </a:xfrm>
        </p:spPr>
        <p:txBody>
          <a:bodyPr/>
          <a:lstStyle>
            <a:lvl1pPr>
              <a:defRPr/>
            </a:lvl1pPr>
          </a:lstStyle>
          <a:p>
            <a:fld id="{5355EB4B-68CE-4D57-819F-5175EC1B9595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615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24400" y="6400800"/>
            <a:ext cx="155575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3395663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7863" y="6248400"/>
            <a:ext cx="588962" cy="457200"/>
          </a:xfrm>
        </p:spPr>
        <p:txBody>
          <a:bodyPr/>
          <a:lstStyle>
            <a:lvl1pPr>
              <a:defRPr/>
            </a:lvl1pPr>
          </a:lstStyle>
          <a:p>
            <a:fld id="{238BB624-C777-4604-99AD-9C1B1363F38D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2754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D7C5467-F8D0-3D4A-86A1-EB11C4165F3E}" type="slidenum">
              <a:rPr lang="en-GB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GB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7614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18464-CCCD-470C-B86B-D5B534D040ED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0956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AFA5B-72DE-4D46-AFB3-F71CAB98EC56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6473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11837-12B5-4F7D-A18C-88F93FB6A3D7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872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737EF-5FB4-416C-9DCC-590A2C26A3D1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345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33BF2-EBE2-4B64-91F1-4EC4BB8E407B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6898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AFA5B-72DE-4D46-AFB3-F71CAB98EC56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4295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6624A-D72E-4FEB-B717-7558C21B92BF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6395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02113-1B87-4B0A-BA84-144BB42F326F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3107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3D981-2918-4E2B-A914-885A052CDAC5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050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17BB-CFFD-4BFC-9F0E-77CC4DB879AF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990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922F6-2BB8-4B72-9CDF-B32FCCDB389B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5085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D1931-E9A7-4F8D-ADBD-70B8B7533573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768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724400" y="6400800"/>
            <a:ext cx="155575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3395663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7863" y="6248400"/>
            <a:ext cx="588962" cy="457200"/>
          </a:xfrm>
        </p:spPr>
        <p:txBody>
          <a:bodyPr/>
          <a:lstStyle>
            <a:lvl1pPr>
              <a:defRPr/>
            </a:lvl1pPr>
          </a:lstStyle>
          <a:p>
            <a:fld id="{5355EB4B-68CE-4D57-819F-5175EC1B9595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067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24400" y="6400800"/>
            <a:ext cx="155575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3395663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7863" y="6248400"/>
            <a:ext cx="588962" cy="457200"/>
          </a:xfrm>
        </p:spPr>
        <p:txBody>
          <a:bodyPr/>
          <a:lstStyle>
            <a:lvl1pPr>
              <a:defRPr/>
            </a:lvl1pPr>
          </a:lstStyle>
          <a:p>
            <a:fld id="{238BB624-C777-4604-99AD-9C1B1363F38D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7313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D7C5467-F8D0-3D4A-86A1-EB11C4165F3E}" type="slidenum">
              <a:rPr lang="en-GB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GB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051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11837-12B5-4F7D-A18C-88F93FB6A3D7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7946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737EF-5FB4-416C-9DCC-590A2C26A3D1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077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33BF2-EBE2-4B64-91F1-4EC4BB8E407B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108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6624A-D72E-4FEB-B717-7558C21B92BF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610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02113-1B87-4B0A-BA84-144BB42F326F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8756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3D981-2918-4E2B-A914-885A052CDAC5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8046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17BB-CFFD-4BFC-9F0E-77CC4DB879AF}" type="slidenum">
              <a:rPr lang="en-US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388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94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24400" y="6400800"/>
            <a:ext cx="155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248400"/>
            <a:ext cx="3395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863" y="6248400"/>
            <a:ext cx="58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7F4BA69-0EB4-4AD0-9C1D-BDF46C2B68CE}" type="slidenum">
              <a:rPr lang="en-US">
                <a:solidFill>
                  <a:srgbClr val="000000"/>
                </a:solidFill>
                <a:latin typeface="Georgia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82957" name="Picture 13" descr="Goldsmiths_25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10400" y="6323013"/>
            <a:ext cx="1457325" cy="336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91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99814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998146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998146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998146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998146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998146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998146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998146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998146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8146"/>
        </a:buClr>
        <a:buChar char="–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8146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8146"/>
        </a:buClr>
        <a:buChar char="–"/>
        <a:defRPr sz="2400" i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8146"/>
        </a:buClr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8146"/>
        </a:buClr>
        <a:buChar char="–"/>
        <a:defRPr sz="24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8146"/>
        </a:buClr>
        <a:buChar char="–"/>
        <a:defRPr sz="2400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8146"/>
        </a:buClr>
        <a:buChar char="–"/>
        <a:defRPr sz="2400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8146"/>
        </a:buClr>
        <a:buChar char="–"/>
        <a:defRPr sz="2400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8146"/>
        </a:buClr>
        <a:buChar char="–"/>
        <a:defRPr sz="24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94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24400" y="6400800"/>
            <a:ext cx="155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248400"/>
            <a:ext cx="3395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863" y="6248400"/>
            <a:ext cx="58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7F4BA69-0EB4-4AD0-9C1D-BDF46C2B68CE}" type="slidenum">
              <a:rPr lang="en-US">
                <a:solidFill>
                  <a:srgbClr val="000000"/>
                </a:solidFill>
                <a:latin typeface="Georgia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82957" name="Picture 13" descr="Goldsmiths_25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10400" y="6323013"/>
            <a:ext cx="1457325" cy="336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023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99814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998146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998146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998146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998146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998146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998146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998146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998146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8146"/>
        </a:buClr>
        <a:buChar char="–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8146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8146"/>
        </a:buClr>
        <a:buChar char="–"/>
        <a:defRPr sz="2400" i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8146"/>
        </a:buClr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8146"/>
        </a:buClr>
        <a:buChar char="–"/>
        <a:defRPr sz="24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8146"/>
        </a:buClr>
        <a:buChar char="–"/>
        <a:defRPr sz="2400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8146"/>
        </a:buClr>
        <a:buChar char="–"/>
        <a:defRPr sz="2400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8146"/>
        </a:buClr>
        <a:buChar char="–"/>
        <a:defRPr sz="2400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8146"/>
        </a:buClr>
        <a:buChar char="–"/>
        <a:defRPr sz="24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package" Target="../embeddings/Microsoft_Word_Document1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package" Target="../embeddings/Microsoft_Word_Document2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package" Target="../embeddings/Microsoft_Word_Document3.doc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41258"/>
            <a:ext cx="7924800" cy="2819400"/>
          </a:xfrm>
        </p:spPr>
        <p:txBody>
          <a:bodyPr/>
          <a:lstStyle/>
          <a:p>
            <a:pPr eaLnBrk="1" hangingPunct="1"/>
            <a:r>
              <a:rPr lang="en-GB" sz="4800" b="1" dirty="0">
                <a:latin typeface="Georgia" charset="0"/>
                <a:ea typeface="ＭＳ Ｐゴシック" charset="0"/>
                <a:cs typeface="ＭＳ Ｐゴシック" charset="0"/>
              </a:rPr>
              <a:t>C</a:t>
            </a:r>
            <a:r>
              <a:rPr lang="en-GB" sz="4800" b="1" dirty="0" smtClean="0">
                <a:latin typeface="Georgia" charset="0"/>
                <a:ea typeface="ＭＳ Ｐゴシック" charset="0"/>
                <a:cs typeface="ＭＳ Ｐゴシック" charset="0"/>
              </a:rPr>
              <a:t>ontextual behavioural science and large-scale behaviour change</a:t>
            </a:r>
            <a:endParaRPr lang="en-US" sz="4800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Rectangle 3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467544" y="4293096"/>
            <a:ext cx="7777163" cy="1752600"/>
          </a:xfrm>
        </p:spPr>
        <p:txBody>
          <a:bodyPr anchor="b"/>
          <a:lstStyle/>
          <a:p>
            <a:pPr algn="l" eaLnBrk="1" hangingPunct="1"/>
            <a:r>
              <a:rPr lang="en-US" b="1" dirty="0" smtClean="0">
                <a:latin typeface="Georgia" charset="0"/>
                <a:ea typeface="ＭＳ Ｐゴシック" charset="0"/>
                <a:cs typeface="ＭＳ Ｐゴシック" charset="0"/>
              </a:rPr>
              <a:t>Frank </a:t>
            </a:r>
            <a:r>
              <a:rPr lang="en-US" b="1" dirty="0">
                <a:latin typeface="Georgia" charset="0"/>
                <a:ea typeface="ＭＳ Ｐゴシック" charset="0"/>
                <a:cs typeface="ＭＳ Ｐゴシック" charset="0"/>
              </a:rPr>
              <a:t>W. </a:t>
            </a:r>
            <a:r>
              <a:rPr lang="en-US" b="1" dirty="0" smtClean="0">
                <a:latin typeface="Georgia" charset="0"/>
                <a:ea typeface="ＭＳ Ｐゴシック" charset="0"/>
                <a:cs typeface="ＭＳ Ｐゴシック" charset="0"/>
              </a:rPr>
              <a:t>Bond</a:t>
            </a:r>
            <a:endParaRPr lang="en-US" b="1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en-US" sz="2400" dirty="0" smtClean="0">
                <a:latin typeface="Georgia" charset="0"/>
                <a:ea typeface="ＭＳ Ｐゴシック" charset="0"/>
                <a:cs typeface="ＭＳ Ｐゴシック" charset="0"/>
              </a:rPr>
              <a:t>Institute of Management Studies</a:t>
            </a:r>
          </a:p>
          <a:p>
            <a:pPr algn="l" eaLnBrk="1" hangingPunct="1"/>
            <a:r>
              <a:rPr lang="en-US" sz="2400" dirty="0" smtClean="0">
                <a:latin typeface="Georgia" charset="0"/>
                <a:ea typeface="ＭＳ Ｐゴシック" charset="0"/>
                <a:cs typeface="ＭＳ Ｐゴシック" charset="0"/>
              </a:rPr>
              <a:t>Goldsmiths, 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University of </a:t>
            </a:r>
            <a:r>
              <a:rPr lang="en-US" sz="2400" dirty="0" smtClean="0">
                <a:latin typeface="Georgia" charset="0"/>
                <a:ea typeface="ＭＳ Ｐゴシック" charset="0"/>
                <a:cs typeface="ＭＳ Ｐゴシック" charset="0"/>
              </a:rPr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233845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56BE9F1-F29D-5D4D-A92B-8D53DE530A50}" type="slidenum">
              <a:rPr lang="en-US" sz="900">
                <a:latin typeface="Georgia" charset="0"/>
              </a:rPr>
              <a:pPr/>
              <a:t>10</a:t>
            </a:fld>
            <a:endParaRPr lang="en-US" sz="1200">
              <a:latin typeface="Georgia" charset="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sz="4400" dirty="0" smtClean="0">
                <a:solidFill>
                  <a:srgbClr val="998146"/>
                </a:solidFill>
                <a:latin typeface="Georgia" charset="0"/>
              </a:rPr>
              <a:t>Psychological flexibility</a:t>
            </a:r>
            <a:endParaRPr lang="en-GB" sz="4400" dirty="0">
              <a:solidFill>
                <a:srgbClr val="998146"/>
              </a:solidFill>
              <a:latin typeface="Georgia" charset="0"/>
            </a:endParaRPr>
          </a:p>
        </p:txBody>
      </p:sp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755650" y="1856648"/>
            <a:ext cx="77724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GB" sz="2800" dirty="0">
                <a:latin typeface="Georgia"/>
                <a:cs typeface="Georgia"/>
              </a:rPr>
              <a:t>P</a:t>
            </a:r>
            <a:r>
              <a:rPr lang="en-GB" sz="2800" dirty="0" smtClean="0">
                <a:latin typeface="Georgia"/>
                <a:cs typeface="Georgia"/>
              </a:rPr>
              <a:t>eople’s </a:t>
            </a:r>
            <a:r>
              <a:rPr lang="en-GB" sz="2800" dirty="0">
                <a:latin typeface="Georgia"/>
                <a:cs typeface="Georgia"/>
              </a:rPr>
              <a:t>ability to focus on their </a:t>
            </a:r>
            <a:r>
              <a:rPr lang="en-GB" sz="2800" dirty="0" smtClean="0">
                <a:latin typeface="Georgia"/>
                <a:cs typeface="Georgia"/>
              </a:rPr>
              <a:t>current (psychological and external) </a:t>
            </a:r>
            <a:r>
              <a:rPr lang="en-GB" sz="2800" dirty="0">
                <a:latin typeface="Georgia"/>
                <a:cs typeface="Georgia"/>
              </a:rPr>
              <a:t>situation, and based upon the opportunities afforded by that situation, take </a:t>
            </a:r>
            <a:r>
              <a:rPr lang="en-GB" sz="2800" dirty="0" smtClean="0">
                <a:latin typeface="Georgia"/>
                <a:cs typeface="Georgia"/>
              </a:rPr>
              <a:t>appropriate and committed </a:t>
            </a:r>
            <a:r>
              <a:rPr lang="en-GB" sz="2800" dirty="0">
                <a:latin typeface="Georgia"/>
                <a:cs typeface="Georgia"/>
              </a:rPr>
              <a:t>action towards achieving their goals and values, even in the presence of challenging or unwanted psychological events (</a:t>
            </a:r>
            <a:r>
              <a:rPr lang="en-US" sz="2800" dirty="0">
                <a:latin typeface="Georgia"/>
                <a:cs typeface="Georgia"/>
              </a:rPr>
              <a:t>e.g., thoughts, feelings, physiological sensations, images, and </a:t>
            </a:r>
            <a:r>
              <a:rPr lang="en-US" sz="2800" dirty="0" smtClean="0">
                <a:latin typeface="Georgia"/>
                <a:cs typeface="Georgia"/>
              </a:rPr>
              <a:t>memories)</a:t>
            </a:r>
            <a:r>
              <a:rPr lang="en-GB" sz="2800" dirty="0" smtClean="0">
                <a:latin typeface="Georgia"/>
                <a:cs typeface="Georgia"/>
              </a:rPr>
              <a:t> </a:t>
            </a:r>
            <a:endParaRPr lang="en-GB" sz="2800" dirty="0">
              <a:latin typeface="Georgia"/>
              <a:ea typeface="Times New Roman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081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2282651" y="4105597"/>
            <a:ext cx="4608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400" b="1" dirty="0" smtClean="0">
                <a:latin typeface="+mn-lt"/>
              </a:rPr>
              <a:t>  COMMITTED ACTION </a:t>
            </a:r>
            <a:endParaRPr lang="en-GB" sz="2400" b="1" dirty="0">
              <a:latin typeface="+mn-lt"/>
            </a:endParaRPr>
          </a:p>
        </p:txBody>
      </p:sp>
      <p:sp>
        <p:nvSpPr>
          <p:cNvPr id="8200" name="TextBox 4"/>
          <p:cNvSpPr txBox="1">
            <a:spLocks noChangeArrowheads="1"/>
          </p:cNvSpPr>
          <p:nvPr/>
        </p:nvSpPr>
        <p:spPr bwMode="auto">
          <a:xfrm>
            <a:off x="2643014" y="1657672"/>
            <a:ext cx="4321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GB" sz="2400" b="1">
                <a:latin typeface="+mn-lt"/>
              </a:rPr>
              <a:t>MINDFULNESS</a:t>
            </a:r>
          </a:p>
        </p:txBody>
      </p:sp>
      <p:sp>
        <p:nvSpPr>
          <p:cNvPr id="12" name="Curved Left Arrow 11"/>
          <p:cNvSpPr/>
          <p:nvPr/>
        </p:nvSpPr>
        <p:spPr>
          <a:xfrm>
            <a:off x="6098640" y="1657672"/>
            <a:ext cx="1511300" cy="30956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 rot="10607822">
            <a:off x="745951" y="1624334"/>
            <a:ext cx="1485900" cy="2968625"/>
          </a:xfrm>
          <a:prstGeom prst="curvedLeftArrow">
            <a:avLst>
              <a:gd name="adj1" fmla="val 25000"/>
              <a:gd name="adj2" fmla="val 50000"/>
              <a:gd name="adj3" fmla="val 24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2651" y="2170170"/>
            <a:ext cx="449009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 moment </a:t>
            </a:r>
            <a:r>
              <a:rPr lang="en-US" dirty="0" smtClean="0"/>
              <a:t>awareness</a:t>
            </a:r>
            <a:endParaRPr lang="en-GB" dirty="0"/>
          </a:p>
          <a:p>
            <a:endParaRPr lang="en-US" dirty="0"/>
          </a:p>
          <a:p>
            <a:r>
              <a:rPr lang="en-US" dirty="0" smtClean="0"/>
              <a:t>Stepping back from, and accepting, internal events</a:t>
            </a:r>
            <a:endParaRPr lang="en-GB" dirty="0"/>
          </a:p>
          <a:p>
            <a:endParaRPr lang="en-US" dirty="0"/>
          </a:p>
          <a:p>
            <a:r>
              <a:rPr lang="en-US" dirty="0" smtClean="0"/>
              <a:t>Pure awareness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87411" y="4506070"/>
            <a:ext cx="3711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Defining </a:t>
            </a:r>
            <a:r>
              <a:rPr lang="en-US" dirty="0"/>
              <a:t>your values </a:t>
            </a:r>
            <a:endParaRPr lang="en-GB" dirty="0"/>
          </a:p>
          <a:p>
            <a:endParaRPr lang="en-US" dirty="0"/>
          </a:p>
          <a:p>
            <a:r>
              <a:rPr lang="en-US" dirty="0" smtClean="0"/>
              <a:t>Mindfully </a:t>
            </a:r>
            <a:r>
              <a:rPr lang="en-US" dirty="0"/>
              <a:t>engaging in values-based actions </a:t>
            </a:r>
            <a:endParaRPr lang="en-GB" dirty="0"/>
          </a:p>
          <a:p>
            <a:endParaRPr lang="en-US" dirty="0"/>
          </a:p>
          <a:p>
            <a:r>
              <a:rPr lang="en-US" dirty="0" smtClean="0"/>
              <a:t>Daily committing to values-based goals </a:t>
            </a:r>
            <a:r>
              <a:rPr lang="en-US" dirty="0"/>
              <a:t>and daily behavior  </a:t>
            </a:r>
            <a:endParaRPr lang="en-GB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Mutually enhancing processes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730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754294"/>
              </p:ext>
            </p:extLst>
          </p:nvPr>
        </p:nvGraphicFramePr>
        <p:xfrm>
          <a:off x="199099" y="547153"/>
          <a:ext cx="8841237" cy="53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3" name="Document" r:id="rId4" imgW="5892800" imgH="3543300" progId="Word.Document.12">
                  <p:embed/>
                </p:oleObj>
              </mc:Choice>
              <mc:Fallback>
                <p:oleObj name="Document" r:id="rId4" imgW="5892800" imgH="3543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099" y="547153"/>
                        <a:ext cx="8841237" cy="531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855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617163"/>
              </p:ext>
            </p:extLst>
          </p:nvPr>
        </p:nvGraphicFramePr>
        <p:xfrm>
          <a:off x="133021" y="621459"/>
          <a:ext cx="8885798" cy="4985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1" name="Document" r:id="rId4" imgW="5930900" imgH="3327400" progId="Word.Document.12">
                  <p:embed/>
                </p:oleObj>
              </mc:Choice>
              <mc:Fallback>
                <p:oleObj name="Document" r:id="rId4" imgW="5930900" imgH="332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021" y="621459"/>
                        <a:ext cx="8885798" cy="4985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03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079901"/>
              </p:ext>
            </p:extLst>
          </p:nvPr>
        </p:nvGraphicFramePr>
        <p:xfrm>
          <a:off x="28447" y="1405037"/>
          <a:ext cx="8851598" cy="3363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9" name="Document" r:id="rId4" imgW="5981700" imgH="2273300" progId="Word.Document.12">
                  <p:embed/>
                </p:oleObj>
              </mc:Choice>
              <mc:Fallback>
                <p:oleObj name="Document" r:id="rId4" imgW="5981700" imgH="2273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47" y="1405037"/>
                        <a:ext cx="8851598" cy="3363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67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00052" cy="1143000"/>
          </a:xfrm>
        </p:spPr>
        <p:txBody>
          <a:bodyPr/>
          <a:lstStyle/>
          <a:p>
            <a:r>
              <a:rPr lang="en-GB" dirty="0" smtClean="0"/>
              <a:t>Psychological flexibility as a mediator of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87290"/>
            <a:ext cx="7772400" cy="4008709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Randomised controlled trials show that an increase in PF was overwhelmingly the mechanism by which improvements occurred in ACT interventions in most performance settings, e.g.:</a:t>
            </a:r>
          </a:p>
          <a:p>
            <a:pPr marL="0" indent="0">
              <a:buNone/>
            </a:pPr>
            <a:r>
              <a:rPr lang="en-GB" sz="2400" dirty="0"/>
              <a:t>Bond &amp; </a:t>
            </a:r>
            <a:r>
              <a:rPr lang="en-GB" sz="2400" dirty="0" err="1"/>
              <a:t>Bunce</a:t>
            </a:r>
            <a:r>
              <a:rPr lang="en-GB" sz="2400" dirty="0"/>
              <a:t> (2000</a:t>
            </a:r>
            <a:r>
              <a:rPr lang="en-GB" sz="2400" dirty="0" smtClean="0"/>
              <a:t>)</a:t>
            </a:r>
          </a:p>
          <a:p>
            <a:pPr marL="0" indent="0">
              <a:buNone/>
            </a:pPr>
            <a:r>
              <a:rPr lang="en-GB" sz="2400" dirty="0"/>
              <a:t>Flaxman et al. (2013) 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sz="2400" dirty="0" smtClean="0"/>
              <a:t>Hayes </a:t>
            </a:r>
            <a:r>
              <a:rPr lang="en-GB" sz="2400" dirty="0"/>
              <a:t>et al. (2004)</a:t>
            </a:r>
          </a:p>
          <a:p>
            <a:pPr marL="0" indent="0">
              <a:buNone/>
            </a:pPr>
            <a:r>
              <a:rPr lang="en-GB" sz="2400" dirty="0"/>
              <a:t>Lloyd et al. (2013)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FA5B-72DE-4D46-AFB3-F71CAB98EC56}" type="slidenum">
              <a:rPr lang="en-US" smtClean="0">
                <a:solidFill>
                  <a:srgbClr val="000000"/>
                </a:solidFill>
                <a:latin typeface="Georgia"/>
              </a:rPr>
              <a:pPr/>
              <a:t>15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2328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00052" cy="1143000"/>
          </a:xfrm>
        </p:spPr>
        <p:txBody>
          <a:bodyPr/>
          <a:lstStyle/>
          <a:p>
            <a:r>
              <a:rPr lang="en-GB" dirty="0" smtClean="0"/>
              <a:t>Flexibility at the group level: The role of leadership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87290"/>
            <a:ext cx="7772400" cy="4008709"/>
          </a:xfrm>
        </p:spPr>
        <p:txBody>
          <a:bodyPr/>
          <a:lstStyle/>
          <a:p>
            <a:r>
              <a:rPr lang="en-GB" sz="2400" dirty="0" smtClean="0"/>
              <a:t>Leaders must have a vision and be flexible as to how they and their teams realise that vision, so if one course of action, process or strategy is not working, it needs to change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These adaptable leaders can then shape adaptable and flexible teams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FA5B-72DE-4D46-AFB3-F71CAB98EC56}" type="slidenum">
              <a:rPr lang="en-US" smtClean="0">
                <a:solidFill>
                  <a:srgbClr val="000000"/>
                </a:solidFill>
                <a:latin typeface="Georgia"/>
              </a:rPr>
              <a:pPr/>
              <a:t>16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5291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leader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Trusted, Competent, Understanding, Articulate, Determined, Energized, Open</a:t>
            </a:r>
            <a:r>
              <a:rPr lang="en-US" dirty="0"/>
              <a:t>-</a:t>
            </a:r>
            <a:r>
              <a:rPr lang="en-US" dirty="0" smtClean="0"/>
              <a:t>minded, Dedicated</a:t>
            </a:r>
            <a:r>
              <a:rPr lang="en-US" dirty="0"/>
              <a:t>,</a:t>
            </a:r>
            <a:r>
              <a:rPr lang="en-US" dirty="0" smtClean="0"/>
              <a:t> Caring, Decisive, Trustworthy, Responsible, Flexible, Persuasive, Disciplined, Cooperative, Believable, Informed, Concerned, Loyal, Future</a:t>
            </a:r>
            <a:r>
              <a:rPr lang="en-US" dirty="0"/>
              <a:t>-Oriented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sz="2400" dirty="0" smtClean="0"/>
              <a:t>Bass &amp; </a:t>
            </a:r>
            <a:r>
              <a:rPr lang="en-US" sz="2400" dirty="0" err="1" smtClean="0"/>
              <a:t>Ovolio</a:t>
            </a:r>
            <a:r>
              <a:rPr lang="en-US" sz="2400" dirty="0" smtClean="0"/>
              <a:t> (1999)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FA5B-72DE-4D46-AFB3-F71CAB98EC56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312" y="1216631"/>
            <a:ext cx="7635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FF0000"/>
                </a:solidFill>
              </a:rPr>
              <a:t>Transformational leader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2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88B8-BC97-439D-8791-67F525820C96}" type="slidenum">
              <a:rPr lang="en-US"/>
              <a:pPr/>
              <a:t>18</a:t>
            </a:fld>
            <a:endParaRPr lang="en-US" sz="1200"/>
          </a:p>
        </p:txBody>
      </p:sp>
      <p:graphicFrame>
        <p:nvGraphicFramePr>
          <p:cNvPr id="544886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192378"/>
              </p:ext>
            </p:extLst>
          </p:nvPr>
        </p:nvGraphicFramePr>
        <p:xfrm>
          <a:off x="677863" y="209406"/>
          <a:ext cx="7920879" cy="6794366"/>
        </p:xfrm>
        <a:graphic>
          <a:graphicData uri="http://schemas.openxmlformats.org/drawingml/2006/table">
            <a:tbl>
              <a:tblPr/>
              <a:tblGrid>
                <a:gridCol w="2989656"/>
                <a:gridCol w="4931223"/>
              </a:tblGrid>
              <a:tr h="1644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Idealised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influence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Demonstrates high moral standards, values, beliefs, principles; 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rusted and respected)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Values clarification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List  and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prioritise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values in work and personal domains.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Values-based committed action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8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814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Inspirational motivation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814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(Inspires others to achieve full potential)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8146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Values-based committed action; Values clarification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Mindfulness processes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8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814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Intellectual stimulation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814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(Challenges others to achieve innovative thinking)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8146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Mindfulness processes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Goals/Values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Flexible actions and strategies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‘Challenge assumptions, reframe problems, identify solutions’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Individualised consideration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(Develops followers into leaders)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Mindfulness processes,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Self-as-context in particular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Values-based committed action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8146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69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eorgia" charset="0"/>
              </a:rPr>
              <a:t>ACT enhanced TL</a:t>
            </a:r>
            <a:endParaRPr lang="en-GB" dirty="0">
              <a:latin typeface="Georgia" charset="0"/>
            </a:endParaRPr>
          </a:p>
        </p:txBody>
      </p:sp>
      <p:sp>
        <p:nvSpPr>
          <p:cNvPr id="143362" name="Content Placeholder 2"/>
          <p:cNvSpPr>
            <a:spLocks noGrp="1"/>
          </p:cNvSpPr>
          <p:nvPr>
            <p:ph idx="1"/>
          </p:nvPr>
        </p:nvSpPr>
        <p:spPr>
          <a:xfrm>
            <a:off x="685800" y="1700213"/>
            <a:ext cx="7772400" cy="4395787"/>
          </a:xfrm>
        </p:spPr>
        <p:txBody>
          <a:bodyPr/>
          <a:lstStyle/>
          <a:p>
            <a:r>
              <a:rPr lang="en-GB" dirty="0">
                <a:latin typeface="Georgia" charset="0"/>
              </a:rPr>
              <a:t>2.5 days simultaneous training for both groups</a:t>
            </a:r>
          </a:p>
          <a:p>
            <a:r>
              <a:rPr lang="en-GB" dirty="0">
                <a:latin typeface="Georgia" charset="0"/>
              </a:rPr>
              <a:t>On the first day, one group received ACT, the other presentation and communication skills training</a:t>
            </a:r>
          </a:p>
          <a:p>
            <a:r>
              <a:rPr lang="en-GB" dirty="0">
                <a:latin typeface="Georgia" charset="0"/>
              </a:rPr>
              <a:t>For the 1.5 subsequent days, there was traditional TL </a:t>
            </a:r>
            <a:r>
              <a:rPr lang="en-GB" dirty="0" smtClean="0">
                <a:latin typeface="Georgia" charset="0"/>
              </a:rPr>
              <a:t>training (</a:t>
            </a:r>
            <a:r>
              <a:rPr lang="en-US" dirty="0" err="1" smtClean="0">
                <a:latin typeface="Georgia" charset="0"/>
              </a:rPr>
              <a:t>mindgarden.com</a:t>
            </a:r>
            <a:r>
              <a:rPr lang="en-US" dirty="0" smtClean="0">
                <a:latin typeface="Georgia" charset="0"/>
              </a:rPr>
              <a:t>)</a:t>
            </a:r>
            <a:endParaRPr lang="en-GB" dirty="0">
              <a:latin typeface="Georgia" charset="0"/>
            </a:endParaRPr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9568DF-3064-4041-97B6-0E6448AE9FD9}" type="slidenum">
              <a:rPr lang="en-US" sz="900">
                <a:solidFill>
                  <a:srgbClr val="000000"/>
                </a:solidFill>
                <a:latin typeface="Georgia" charset="0"/>
              </a:rPr>
              <a:pPr/>
              <a:t>19</a:t>
            </a:fld>
            <a:endParaRPr lang="en-US" sz="1200">
              <a:solidFill>
                <a:srgbClr val="00000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57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ACBS is dedicated to the advancement of functional contextual cognitive and </a:t>
            </a:r>
            <a:r>
              <a:rPr lang="en-US" dirty="0" err="1" smtClean="0"/>
              <a:t>behavioural</a:t>
            </a:r>
            <a:r>
              <a:rPr lang="en-US" dirty="0" smtClean="0"/>
              <a:t> science and practice so as to alleviate human suffering and advance human well-being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5467-F8D0-3D4A-86A1-EB11C4165F3E}" type="slidenum">
              <a:rPr lang="en-GB" smtClean="0">
                <a:solidFill>
                  <a:srgbClr val="000000"/>
                </a:solidFill>
                <a:latin typeface="Georgia"/>
              </a:rPr>
              <a:pPr/>
              <a:t>2</a:t>
            </a:fld>
            <a:endParaRPr lang="en-GB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09" y="3941100"/>
            <a:ext cx="48895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1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enhanced TL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4114800"/>
          </a:xfrm>
        </p:spPr>
        <p:txBody>
          <a:bodyPr/>
          <a:lstStyle/>
          <a:p>
            <a:r>
              <a:rPr lang="en-GB" sz="2800" dirty="0" smtClean="0"/>
              <a:t>Experience a raisin</a:t>
            </a:r>
            <a:endParaRPr lang="en-GB" sz="2800" dirty="0"/>
          </a:p>
          <a:p>
            <a:r>
              <a:rPr lang="en-GB" sz="2800" dirty="0"/>
              <a:t>Mindful breathing as </a:t>
            </a:r>
            <a:r>
              <a:rPr lang="en-GB" sz="2800" dirty="0" smtClean="0"/>
              <a:t>an anchor—create a breathing space</a:t>
            </a:r>
          </a:p>
          <a:p>
            <a:r>
              <a:rPr lang="en-GB" sz="2800" dirty="0" err="1" smtClean="0"/>
              <a:t>Physicalising</a:t>
            </a:r>
            <a:r>
              <a:rPr lang="en-GB" sz="2800" dirty="0" smtClean="0"/>
              <a:t> </a:t>
            </a:r>
            <a:r>
              <a:rPr lang="en-GB" sz="2800" dirty="0"/>
              <a:t>emotions/physical sensations</a:t>
            </a:r>
          </a:p>
          <a:p>
            <a:r>
              <a:rPr lang="en-GB" sz="2800" dirty="0"/>
              <a:t>Employees on the </a:t>
            </a:r>
            <a:r>
              <a:rPr lang="en-GB" sz="2800" dirty="0" smtClean="0"/>
              <a:t>bus</a:t>
            </a:r>
          </a:p>
          <a:p>
            <a:r>
              <a:rPr lang="en-GB" sz="2800" dirty="0" smtClean="0"/>
              <a:t>Individual and team values exercises</a:t>
            </a:r>
            <a:endParaRPr lang="en-GB" sz="2800" dirty="0"/>
          </a:p>
          <a:p>
            <a:r>
              <a:rPr lang="en-GB" sz="2800" dirty="0" smtClean="0"/>
              <a:t>Switching </a:t>
            </a:r>
            <a:r>
              <a:rPr lang="en-GB" sz="2800" dirty="0"/>
              <a:t>perspectives: What is </a:t>
            </a:r>
            <a:r>
              <a:rPr lang="en-GB" sz="2800" dirty="0" smtClean="0"/>
              <a:t>he thinking</a:t>
            </a:r>
            <a:r>
              <a:rPr lang="en-GB" sz="2800" dirty="0"/>
              <a:t>?</a:t>
            </a:r>
          </a:p>
          <a:p>
            <a:r>
              <a:rPr lang="en-GB" sz="2800" dirty="0"/>
              <a:t>Take five: Every day, establish values and goals whilst mindfully breathing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FA5B-72DE-4D46-AFB3-F71CAB98EC56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Georgia" charset="0"/>
              </a:rPr>
              <a:t>Measures</a:t>
            </a:r>
          </a:p>
        </p:txBody>
      </p:sp>
      <p:sp>
        <p:nvSpPr>
          <p:cNvPr id="144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Georgia" charset="0"/>
              </a:rPr>
              <a:t>Amount of money made </a:t>
            </a:r>
            <a:r>
              <a:rPr lang="en-GB" dirty="0" smtClean="0">
                <a:latin typeface="Georgia" charset="0"/>
              </a:rPr>
              <a:t>($</a:t>
            </a:r>
            <a:r>
              <a:rPr lang="en-GB" dirty="0">
                <a:latin typeface="Georgia" charset="0"/>
              </a:rPr>
              <a:t>)</a:t>
            </a:r>
          </a:p>
          <a:p>
            <a:r>
              <a:rPr lang="en-GB" dirty="0">
                <a:latin typeface="Georgia" charset="0"/>
              </a:rPr>
              <a:t>Mental health (GHQ-12; Goldberg, 1978)</a:t>
            </a:r>
          </a:p>
          <a:p>
            <a:r>
              <a:rPr lang="en-GB" dirty="0">
                <a:latin typeface="Georgia" charset="0"/>
              </a:rPr>
              <a:t>Transformational leadership (Multi-factor Leadership Questionnaire)</a:t>
            </a:r>
          </a:p>
          <a:p>
            <a:r>
              <a:rPr lang="en-GB" dirty="0">
                <a:latin typeface="Georgia" charset="0"/>
              </a:rPr>
              <a:t>Organisational commitment</a:t>
            </a:r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6F4DB6-9C99-E744-A837-DFE0DD8FC9D1}" type="slidenum">
              <a:rPr lang="en-US" sz="900">
                <a:solidFill>
                  <a:srgbClr val="000000"/>
                </a:solidFill>
                <a:latin typeface="Georgia" charset="0"/>
              </a:rPr>
              <a:pPr/>
              <a:t>21</a:t>
            </a:fld>
            <a:endParaRPr lang="en-US" sz="1200">
              <a:solidFill>
                <a:srgbClr val="00000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Georgia" charset="0"/>
              </a:rPr>
              <a:t>Summary</a:t>
            </a:r>
          </a:p>
        </p:txBody>
      </p:sp>
      <p:sp>
        <p:nvSpPr>
          <p:cNvPr id="146434" name="Content Placeholder 2"/>
          <p:cNvSpPr>
            <a:spLocks noGrp="1"/>
          </p:cNvSpPr>
          <p:nvPr>
            <p:ph idx="1"/>
          </p:nvPr>
        </p:nvSpPr>
        <p:spPr>
          <a:xfrm>
            <a:off x="685800" y="1690736"/>
            <a:ext cx="7772400" cy="4114800"/>
          </a:xfrm>
        </p:spPr>
        <p:txBody>
          <a:bodyPr/>
          <a:lstStyle/>
          <a:p>
            <a:r>
              <a:rPr lang="en-GB" dirty="0" smtClean="0">
                <a:latin typeface="Georgia" charset="0"/>
              </a:rPr>
              <a:t>Sales teams </a:t>
            </a:r>
            <a:r>
              <a:rPr lang="en-GB" dirty="0">
                <a:latin typeface="Georgia" charset="0"/>
              </a:rPr>
              <a:t>whose managers were trained in ACT TL made approximately </a:t>
            </a:r>
            <a:r>
              <a:rPr lang="en-GB" dirty="0" smtClean="0">
                <a:latin typeface="Georgia" charset="0"/>
              </a:rPr>
              <a:t>$4m </a:t>
            </a:r>
            <a:r>
              <a:rPr lang="en-GB" dirty="0">
                <a:latin typeface="Georgia" charset="0"/>
              </a:rPr>
              <a:t>more over the following </a:t>
            </a:r>
            <a:r>
              <a:rPr lang="en-GB" dirty="0" smtClean="0">
                <a:latin typeface="Georgia" charset="0"/>
              </a:rPr>
              <a:t>10 </a:t>
            </a:r>
            <a:r>
              <a:rPr lang="en-GB" dirty="0">
                <a:latin typeface="Georgia" charset="0"/>
              </a:rPr>
              <a:t>months than did teams whose managers did not receive this training</a:t>
            </a:r>
          </a:p>
          <a:p>
            <a:r>
              <a:rPr lang="en-GB" dirty="0">
                <a:latin typeface="Georgia" charset="0"/>
              </a:rPr>
              <a:t>Members of the ACT trained teams had better mental health</a:t>
            </a:r>
          </a:p>
          <a:p>
            <a:pPr lvl="1"/>
            <a:r>
              <a:rPr lang="en-GB" sz="2000" dirty="0" smtClean="0">
                <a:latin typeface="Georgia" charset="0"/>
              </a:rPr>
              <a:t>Followers’ </a:t>
            </a:r>
            <a:r>
              <a:rPr lang="en-GB" sz="2000" dirty="0">
                <a:latin typeface="Georgia" charset="0"/>
              </a:rPr>
              <a:t>increased </a:t>
            </a:r>
            <a:r>
              <a:rPr lang="en-GB" sz="2000" dirty="0" smtClean="0">
                <a:latin typeface="Georgia" charset="0"/>
              </a:rPr>
              <a:t>levels of psychological flexibility mediated </a:t>
            </a:r>
            <a:r>
              <a:rPr lang="en-GB" sz="2000" dirty="0">
                <a:latin typeface="Georgia" charset="0"/>
              </a:rPr>
              <a:t>these outcomes</a:t>
            </a:r>
          </a:p>
          <a:p>
            <a:endParaRPr lang="en-GB" dirty="0">
              <a:latin typeface="Georgia" charset="0"/>
            </a:endParaRPr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CFEA68-8592-1646-9643-0EEF44544B58}" type="slidenum">
              <a:rPr lang="en-US" sz="900">
                <a:solidFill>
                  <a:srgbClr val="000000"/>
                </a:solidFill>
                <a:latin typeface="Georgia" charset="0"/>
              </a:rPr>
              <a:pPr/>
              <a:t>22</a:t>
            </a:fld>
            <a:endParaRPr lang="en-US" sz="1200">
              <a:solidFill>
                <a:srgbClr val="00000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0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eorgia" charset="0"/>
              </a:rPr>
              <a:t>PF at work: So far, so good</a:t>
            </a:r>
            <a:endParaRPr lang="en-GB" dirty="0">
              <a:latin typeface="Georgia" charset="0"/>
            </a:endParaRPr>
          </a:p>
        </p:txBody>
      </p:sp>
      <p:sp>
        <p:nvSpPr>
          <p:cNvPr id="146434" name="Content Placeholder 2"/>
          <p:cNvSpPr>
            <a:spLocks noGrp="1"/>
          </p:cNvSpPr>
          <p:nvPr>
            <p:ph idx="1"/>
          </p:nvPr>
        </p:nvSpPr>
        <p:spPr>
          <a:xfrm>
            <a:off x="677863" y="1690736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Can we design organisations to have a combination of a </a:t>
            </a:r>
            <a:r>
              <a:rPr lang="en-GB" b="1" dirty="0"/>
              <a:t>commitment</a:t>
            </a:r>
            <a:r>
              <a:rPr lang="en-GB" dirty="0"/>
              <a:t> to values-based actions and </a:t>
            </a:r>
            <a:r>
              <a:rPr lang="en-GB" dirty="0" smtClean="0"/>
              <a:t>‘</a:t>
            </a:r>
            <a:r>
              <a:rPr lang="en-GB" b="1" dirty="0" smtClean="0"/>
              <a:t>mindfulness’</a:t>
            </a:r>
            <a:r>
              <a:rPr lang="en-GB" dirty="0" smtClean="0"/>
              <a:t>, </a:t>
            </a:r>
            <a:r>
              <a:rPr lang="en-GB" dirty="0"/>
              <a:t>in order to produce similarly beneficial outcomes in those </a:t>
            </a:r>
            <a:r>
              <a:rPr lang="en-GB" dirty="0" smtClean="0"/>
              <a:t>organisations? </a:t>
            </a:r>
          </a:p>
          <a:p>
            <a:pPr marL="0" indent="0">
              <a:buNone/>
            </a:pPr>
            <a:endParaRPr lang="en-GB" dirty="0">
              <a:latin typeface="Georgia" charset="0"/>
            </a:endParaRPr>
          </a:p>
          <a:p>
            <a:pPr marL="0" indent="0">
              <a:buNone/>
            </a:pPr>
            <a:r>
              <a:rPr lang="en-GB" sz="4000" dirty="0" smtClean="0">
                <a:latin typeface="Georgia" charset="0"/>
              </a:rPr>
              <a:t>Let’s have a go!</a:t>
            </a:r>
          </a:p>
          <a:p>
            <a:pPr marL="0" indent="0">
              <a:buNone/>
            </a:pPr>
            <a:endParaRPr lang="en-GB" dirty="0">
              <a:latin typeface="Georgia" charset="0"/>
            </a:endParaRPr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CFEA68-8592-1646-9643-0EEF44544B58}" type="slidenum">
              <a:rPr lang="en-US" sz="900">
                <a:solidFill>
                  <a:srgbClr val="000000"/>
                </a:solidFill>
                <a:latin typeface="Georgia" charset="0"/>
              </a:rPr>
              <a:pPr/>
              <a:t>23</a:t>
            </a:fld>
            <a:endParaRPr lang="en-US" sz="1200">
              <a:solidFill>
                <a:srgbClr val="00000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6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eorgia" charset="0"/>
              </a:rPr>
              <a:t>Organisational flexibility</a:t>
            </a:r>
            <a:endParaRPr lang="en-GB" dirty="0">
              <a:latin typeface="Georgia" charset="0"/>
            </a:endParaRPr>
          </a:p>
        </p:txBody>
      </p:sp>
      <p:sp>
        <p:nvSpPr>
          <p:cNvPr id="146434" name="Content Placeholder 2"/>
          <p:cNvSpPr>
            <a:spLocks noGrp="1"/>
          </p:cNvSpPr>
          <p:nvPr>
            <p:ph idx="1"/>
          </p:nvPr>
        </p:nvSpPr>
        <p:spPr>
          <a:xfrm>
            <a:off x="685800" y="1690736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We can select existing constructs</a:t>
            </a:r>
            <a:r>
              <a:rPr lang="en-GB" dirty="0"/>
              <a:t>, strategies and techniques from </a:t>
            </a:r>
            <a:r>
              <a:rPr lang="en-GB" dirty="0" smtClean="0"/>
              <a:t>extant OB </a:t>
            </a:r>
            <a:r>
              <a:rPr lang="en-GB" dirty="0"/>
              <a:t>models that are focused on prediction-and</a:t>
            </a:r>
            <a:r>
              <a:rPr lang="en-GB" dirty="0" smtClean="0"/>
              <a:t>-influence, in order to establish </a:t>
            </a:r>
            <a:r>
              <a:rPr lang="en-GB" dirty="0"/>
              <a:t>a new model that we can use to predict-and-influence the levers that produce organisational </a:t>
            </a:r>
            <a:r>
              <a:rPr lang="en-GB" dirty="0" smtClean="0"/>
              <a:t>flexibility and, hence, organisational effectiveness.</a:t>
            </a:r>
            <a:endParaRPr lang="en-GB" dirty="0">
              <a:latin typeface="Georgia" charset="0"/>
            </a:endParaRPr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CFEA68-8592-1646-9643-0EEF44544B58}" type="slidenum">
              <a:rPr lang="en-US" sz="900">
                <a:solidFill>
                  <a:srgbClr val="000000"/>
                </a:solidFill>
                <a:latin typeface="Georgia" charset="0"/>
              </a:rPr>
              <a:pPr/>
              <a:t>24</a:t>
            </a:fld>
            <a:endParaRPr lang="en-US" sz="1200">
              <a:solidFill>
                <a:srgbClr val="00000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37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113-1B87-4B0A-BA84-144BB42F326F}" type="slidenum">
              <a:rPr lang="en-US" smtClean="0">
                <a:solidFill>
                  <a:srgbClr val="000000"/>
                </a:solidFill>
                <a:latin typeface="Georgia"/>
              </a:rPr>
              <a:pPr/>
              <a:t>25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3" name="Content Placeholder 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b="8273"/>
          <a:stretch>
            <a:fillRect/>
          </a:stretch>
        </p:blipFill>
        <p:spPr bwMode="auto">
          <a:xfrm>
            <a:off x="1497882" y="157114"/>
            <a:ext cx="6138060" cy="6420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25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8273" b="8273"/>
          <a:stretch>
            <a:fillRect/>
          </a:stretch>
        </p:blipFill>
        <p:spPr>
          <a:xfrm>
            <a:off x="4745847" y="385036"/>
            <a:ext cx="4398153" cy="5385361"/>
          </a:xfrm>
        </p:spPr>
      </p:pic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b="8273"/>
          <a:stretch>
            <a:fillRect/>
          </a:stretch>
        </p:blipFill>
        <p:spPr bwMode="auto">
          <a:xfrm>
            <a:off x="-145766" y="385036"/>
            <a:ext cx="5040340" cy="55377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37EF-5FB4-416C-9DCC-590A2C26A3D1}" type="slidenum">
              <a:rPr lang="en-US" smtClean="0">
                <a:solidFill>
                  <a:srgbClr val="000000"/>
                </a:solidFill>
                <a:latin typeface="Georgia"/>
              </a:rPr>
              <a:pPr/>
              <a:t>26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9112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8010413" y="2148977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b="8273"/>
          <a:stretch>
            <a:fillRect/>
          </a:stretch>
        </p:blipFill>
        <p:spPr bwMode="auto">
          <a:xfrm>
            <a:off x="4103660" y="710638"/>
            <a:ext cx="5040340" cy="55377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520964"/>
            <a:ext cx="3810000" cy="557503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Like a value, </a:t>
            </a:r>
            <a:r>
              <a:rPr lang="en-GB" dirty="0" smtClean="0"/>
              <a:t>an organisation’s purpose guides its goals </a:t>
            </a:r>
            <a:r>
              <a:rPr lang="en-GB" dirty="0"/>
              <a:t>(or vision) and day-to-day actions (or mission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I</a:t>
            </a:r>
            <a:r>
              <a:rPr lang="en-GB" dirty="0" smtClean="0"/>
              <a:t>t </a:t>
            </a:r>
            <a:r>
              <a:rPr lang="en-GB" dirty="0"/>
              <a:t>is aspirational but not </a:t>
            </a:r>
            <a:r>
              <a:rPr lang="en-GB" dirty="0" smtClean="0"/>
              <a:t>sustainable, without sustained effort </a:t>
            </a:r>
          </a:p>
          <a:p>
            <a:pPr marL="0" indent="0">
              <a:buNone/>
            </a:pPr>
            <a:r>
              <a:rPr lang="en-GB" i="1" dirty="0" smtClean="0"/>
              <a:t>E.g., ‘</a:t>
            </a:r>
            <a:r>
              <a:rPr lang="en-US" i="1" dirty="0"/>
              <a:t>R</a:t>
            </a:r>
            <a:r>
              <a:rPr lang="en-US" i="1" dirty="0" smtClean="0"/>
              <a:t>elief </a:t>
            </a:r>
            <a:r>
              <a:rPr lang="en-US" i="1" dirty="0"/>
              <a:t>of aged, impotent, and poor </a:t>
            </a:r>
            <a:r>
              <a:rPr lang="en-US" i="1" dirty="0" smtClean="0"/>
              <a:t>people’ – a NZ charity</a:t>
            </a:r>
            <a:r>
              <a:rPr lang="en-GB" i="1" dirty="0" smtClean="0"/>
              <a:t> 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37EF-5FB4-416C-9DCC-590A2C26A3D1}" type="slidenum">
              <a:rPr lang="en-US" smtClean="0">
                <a:solidFill>
                  <a:srgbClr val="000000"/>
                </a:solidFill>
                <a:latin typeface="Georgia"/>
              </a:rPr>
              <a:pPr/>
              <a:t>27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6821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8026692" y="3890948"/>
            <a:ext cx="1117307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b="8273"/>
          <a:stretch>
            <a:fillRect/>
          </a:stretch>
        </p:blipFill>
        <p:spPr bwMode="auto">
          <a:xfrm>
            <a:off x="4250192" y="710639"/>
            <a:ext cx="5040340" cy="55377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520964"/>
            <a:ext cx="3810000" cy="557503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</a:t>
            </a:r>
            <a:r>
              <a:rPr lang="en-GB" dirty="0" smtClean="0"/>
              <a:t>lanned </a:t>
            </a:r>
            <a:r>
              <a:rPr lang="en-GB" dirty="0"/>
              <a:t>strategies and </a:t>
            </a:r>
            <a:r>
              <a:rPr lang="en-GB" dirty="0" smtClean="0"/>
              <a:t>processes—linked to the purpose of the org—to </a:t>
            </a:r>
            <a:r>
              <a:rPr lang="en-GB" dirty="0"/>
              <a:t>ensure that </a:t>
            </a:r>
            <a:r>
              <a:rPr lang="en-GB" dirty="0" smtClean="0"/>
              <a:t>a project </a:t>
            </a:r>
            <a:r>
              <a:rPr lang="en-GB" dirty="0"/>
              <a:t>(i.e., goal) is actually delivered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(e.g., project definition—</a:t>
            </a:r>
            <a:r>
              <a:rPr lang="en-GB" sz="2000" dirty="0" smtClean="0"/>
              <a:t>Martin, 2009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37EF-5FB4-416C-9DCC-590A2C26A3D1}" type="slidenum">
              <a:rPr lang="en-US" smtClean="0">
                <a:solidFill>
                  <a:srgbClr val="000000"/>
                </a:solidFill>
                <a:latin typeface="Georgia"/>
              </a:rPr>
              <a:pPr/>
              <a:t>28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9094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7945286" y="3806834"/>
            <a:ext cx="1058287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b="8273"/>
          <a:stretch>
            <a:fillRect/>
          </a:stretch>
        </p:blipFill>
        <p:spPr bwMode="auto">
          <a:xfrm>
            <a:off x="4103660" y="710638"/>
            <a:ext cx="5040340" cy="55377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520964"/>
            <a:ext cx="3810000" cy="557503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For both committed and planned action, problems </a:t>
            </a:r>
            <a:r>
              <a:rPr lang="en-GB" dirty="0"/>
              <a:t>are seen as an inevitable part of working towards goals, and they should be </a:t>
            </a:r>
            <a:r>
              <a:rPr lang="en-GB" dirty="0" smtClean="0"/>
              <a:t>expected, addressed, and not denied/covered-up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37EF-5FB4-416C-9DCC-590A2C26A3D1}" type="slidenum">
              <a:rPr lang="en-US" smtClean="0">
                <a:solidFill>
                  <a:srgbClr val="000000"/>
                </a:solidFill>
                <a:latin typeface="Georgia"/>
              </a:rPr>
              <a:pPr/>
              <a:t>29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6505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56BE9F1-F29D-5D4D-A92B-8D53DE530A50}" type="slidenum">
              <a:rPr lang="en-US" sz="900">
                <a:latin typeface="Georgia" charset="0"/>
              </a:rPr>
              <a:pPr/>
              <a:t>3</a:t>
            </a:fld>
            <a:endParaRPr lang="en-US" sz="1200">
              <a:latin typeface="Georgia" charset="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sz="4400" b="1" dirty="0" smtClean="0">
                <a:solidFill>
                  <a:srgbClr val="998146"/>
                </a:solidFill>
                <a:latin typeface="Georgia" charset="0"/>
              </a:rPr>
              <a:t>What helps us focus on the large-scale?</a:t>
            </a:r>
            <a:endParaRPr lang="en-GB" sz="4400" dirty="0">
              <a:solidFill>
                <a:srgbClr val="998146"/>
              </a:solidFill>
              <a:latin typeface="Georgia" charset="0"/>
            </a:endParaRPr>
          </a:p>
        </p:txBody>
      </p:sp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755650" y="2197100"/>
            <a:ext cx="77724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>
                <a:latin typeface="Georgia"/>
                <a:ea typeface="Times New Roman" charset="0"/>
                <a:cs typeface="Georgia"/>
              </a:rPr>
              <a:t>It is our purpose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>
                <a:latin typeface="Georgia"/>
                <a:ea typeface="Times New Roman" charset="0"/>
                <a:cs typeface="Georgia"/>
              </a:rPr>
              <a:t>Our research and practice focus on prediction </a:t>
            </a:r>
            <a:r>
              <a:rPr lang="en-GB" sz="2800" i="1" dirty="0" smtClean="0">
                <a:latin typeface="Georgia"/>
                <a:ea typeface="Times New Roman" charset="0"/>
                <a:cs typeface="Georgia"/>
              </a:rPr>
              <a:t>and</a:t>
            </a:r>
            <a:r>
              <a:rPr lang="en-GB" sz="2800" dirty="0" smtClean="0">
                <a:latin typeface="Georgia"/>
                <a:ea typeface="Times New Roman" charset="0"/>
                <a:cs typeface="Georgia"/>
              </a:rPr>
              <a:t> influence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>
                <a:latin typeface="Georgia"/>
                <a:ea typeface="Times New Roman" charset="0"/>
                <a:cs typeface="Georgia"/>
              </a:rPr>
              <a:t>The power of flexibility (and our focus on it)</a:t>
            </a:r>
          </a:p>
          <a:p>
            <a:pPr marL="1066800" lvl="1" indent="-609600"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>
                <a:latin typeface="Georgia"/>
                <a:ea typeface="Times New Roman" charset="0"/>
                <a:cs typeface="Georgia"/>
              </a:rPr>
              <a:t>Psychological</a:t>
            </a:r>
          </a:p>
          <a:p>
            <a:pPr marL="1066800" lvl="1" indent="-609600"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>
                <a:latin typeface="Georgia"/>
                <a:ea typeface="Times New Roman" charset="0"/>
                <a:cs typeface="Georgia"/>
              </a:rPr>
              <a:t>Organisational</a:t>
            </a:r>
          </a:p>
          <a:p>
            <a:pPr marL="1066800" lvl="1" indent="-609600"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>
                <a:latin typeface="Georgia"/>
                <a:ea typeface="Times New Roman" charset="0"/>
                <a:cs typeface="Georgia"/>
              </a:rPr>
              <a:t>Societal/Community</a:t>
            </a:r>
          </a:p>
          <a:p>
            <a:pPr marL="1066800" lvl="1" indent="-609600"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>
                <a:latin typeface="Georgia"/>
                <a:ea typeface="Times New Roman" charset="0"/>
                <a:cs typeface="Georgia"/>
              </a:rPr>
              <a:t>As a key part of evolution (variation)</a:t>
            </a:r>
            <a:endParaRPr lang="en-GB" sz="2800" dirty="0">
              <a:latin typeface="Georgia"/>
              <a:ea typeface="Times New Roman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467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6154340" y="4721234"/>
            <a:ext cx="1058287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b="8273"/>
          <a:stretch>
            <a:fillRect/>
          </a:stretch>
        </p:blipFill>
        <p:spPr bwMode="auto">
          <a:xfrm>
            <a:off x="4103660" y="710638"/>
            <a:ext cx="5040340" cy="55377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520964"/>
            <a:ext cx="3810000" cy="557503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SAC is a psychological space from which people can observe their self-conceptualisations (e.g., ‘I am a shy person’, ‘I am an effective leader’), without having such conceptualisations overly determine their </a:t>
            </a:r>
            <a:r>
              <a:rPr lang="en-GB" dirty="0" smtClean="0"/>
              <a:t>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37EF-5FB4-416C-9DCC-590A2C26A3D1}" type="slidenum">
              <a:rPr lang="en-US" smtClean="0">
                <a:solidFill>
                  <a:srgbClr val="000000"/>
                </a:solidFill>
                <a:latin typeface="Georgia"/>
              </a:rPr>
              <a:pPr/>
              <a:t>30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7097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6154340" y="4688674"/>
            <a:ext cx="1058287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b="8273"/>
          <a:stretch>
            <a:fillRect/>
          </a:stretch>
        </p:blipFill>
        <p:spPr bwMode="auto">
          <a:xfrm>
            <a:off x="4103660" y="726918"/>
            <a:ext cx="5040340" cy="55377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520964"/>
            <a:ext cx="3810000" cy="557503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From a </a:t>
            </a:r>
            <a:r>
              <a:rPr lang="en-GB" dirty="0"/>
              <a:t>perspective of SAC, people are better able to take actions, in a given context, that are more consistent with their values (e.g., intimacy) than their thoughts as to </a:t>
            </a:r>
            <a:r>
              <a:rPr lang="en-GB" dirty="0" smtClean="0"/>
              <a:t>whom </a:t>
            </a:r>
            <a:r>
              <a:rPr lang="en-GB" dirty="0"/>
              <a:t>they are</a:t>
            </a:r>
            <a:r>
              <a:rPr lang="en-GB" i="1" dirty="0"/>
              <a:t> </a:t>
            </a:r>
            <a:r>
              <a:rPr lang="en-GB" dirty="0"/>
              <a:t>(e.g., an unlovable person) and whom they are not (confident) </a:t>
            </a:r>
            <a:r>
              <a:rPr lang="en-GB" dirty="0" smtClean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37EF-5FB4-416C-9DCC-590A2C26A3D1}" type="slidenum">
              <a:rPr lang="en-US" smtClean="0">
                <a:solidFill>
                  <a:srgbClr val="000000"/>
                </a:solidFill>
                <a:latin typeface="Georgia"/>
              </a:rPr>
              <a:pPr/>
              <a:t>31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686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6154340" y="4737514"/>
            <a:ext cx="1058287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b="8273"/>
          <a:stretch>
            <a:fillRect/>
          </a:stretch>
        </p:blipFill>
        <p:spPr bwMode="auto">
          <a:xfrm>
            <a:off x="4103660" y="710638"/>
            <a:ext cx="5040340" cy="55377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520964"/>
            <a:ext cx="3810000" cy="5575036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/>
              <a:t>Situationally</a:t>
            </a:r>
            <a:r>
              <a:rPr lang="en-GB" dirty="0" smtClean="0"/>
              <a:t> responsive orgs. take </a:t>
            </a:r>
            <a:r>
              <a:rPr lang="en-GB" dirty="0"/>
              <a:t>operational and strategic decisions based more on </a:t>
            </a:r>
            <a:r>
              <a:rPr lang="en-GB" dirty="0" smtClean="0"/>
              <a:t>market </a:t>
            </a:r>
            <a:r>
              <a:rPr lang="en-GB" dirty="0"/>
              <a:t>research, customer feedback, union </a:t>
            </a:r>
            <a:r>
              <a:rPr lang="en-GB" dirty="0" smtClean="0"/>
              <a:t>engagement, </a:t>
            </a:r>
            <a:r>
              <a:rPr lang="en-GB" dirty="0"/>
              <a:t>and less on their brand (e.g., safe and reliable) and culture (‘This is the way we do things around here’) 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37EF-5FB4-416C-9DCC-590A2C26A3D1}" type="slidenum">
              <a:rPr lang="en-US" smtClean="0">
                <a:solidFill>
                  <a:srgbClr val="000000"/>
                </a:solidFill>
                <a:latin typeface="Georgia"/>
              </a:rPr>
              <a:pPr/>
              <a:t>32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381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37EF-5FB4-416C-9DCC-590A2C26A3D1}" type="slidenum">
              <a:rPr lang="en-US" smtClean="0">
                <a:solidFill>
                  <a:srgbClr val="000000"/>
                </a:solidFill>
                <a:latin typeface="Georgia"/>
              </a:rPr>
              <a:pPr/>
              <a:t>33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567434"/>
            <a:ext cx="3810000" cy="557503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Blackberry’s purpose: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‘To connect people’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MARKET SHARE:</a:t>
            </a:r>
          </a:p>
          <a:p>
            <a:pPr marL="0" indent="0">
              <a:buNone/>
            </a:pPr>
            <a:r>
              <a:rPr lang="en-GB" dirty="0" smtClean="0"/>
              <a:t>2011-70%</a:t>
            </a:r>
          </a:p>
          <a:p>
            <a:pPr marL="0" indent="0">
              <a:buNone/>
            </a:pPr>
            <a:r>
              <a:rPr lang="en-GB" dirty="0" smtClean="0"/>
              <a:t>2013-5%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412" y="1714579"/>
            <a:ext cx="2476500" cy="32893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5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4363394" y="3806834"/>
            <a:ext cx="1058287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b="8273"/>
          <a:stretch>
            <a:fillRect/>
          </a:stretch>
        </p:blipFill>
        <p:spPr bwMode="auto">
          <a:xfrm>
            <a:off x="4103660" y="710638"/>
            <a:ext cx="5040340" cy="55377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520964"/>
            <a:ext cx="3810000" cy="5575036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D</a:t>
            </a:r>
            <a:r>
              <a:rPr lang="en-GB" dirty="0" err="1" smtClean="0"/>
              <a:t>efusion</a:t>
            </a:r>
            <a:r>
              <a:rPr lang="en-GB" dirty="0" smtClean="0"/>
              <a:t> </a:t>
            </a:r>
            <a:r>
              <a:rPr lang="en-GB" dirty="0"/>
              <a:t>involves changing the way that people interact with their private experiences, so, whilst they still may be present, they no longer have detrimental psychological/behavioural effects on them 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37EF-5FB4-416C-9DCC-590A2C26A3D1}" type="slidenum">
              <a:rPr lang="en-US" smtClean="0">
                <a:solidFill>
                  <a:srgbClr val="000000"/>
                </a:solidFill>
                <a:latin typeface="Georgia"/>
              </a:rPr>
              <a:pPr/>
              <a:t>34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437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4314550" y="3806834"/>
            <a:ext cx="1058287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b="8273"/>
          <a:stretch>
            <a:fillRect/>
          </a:stretch>
        </p:blipFill>
        <p:spPr bwMode="auto">
          <a:xfrm>
            <a:off x="4103660" y="710638"/>
            <a:ext cx="5040340" cy="55377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520964"/>
            <a:ext cx="3810000" cy="557503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Effective work </a:t>
            </a:r>
            <a:r>
              <a:rPr lang="en-GB" dirty="0"/>
              <a:t>design—</a:t>
            </a:r>
            <a:r>
              <a:rPr lang="en-GB" dirty="0" smtClean="0"/>
              <a:t>the ways </a:t>
            </a:r>
            <a:r>
              <a:rPr lang="en-GB" dirty="0"/>
              <a:t>that people interact with their work tasks—can limit the impact that work demands have on people's physical and mental health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E.g., Jobs demands control model </a:t>
            </a:r>
          </a:p>
          <a:p>
            <a:pPr marL="0" indent="0">
              <a:buNone/>
            </a:pPr>
            <a:r>
              <a:rPr lang="en-GB" sz="2000" dirty="0" smtClean="0"/>
              <a:t>(</a:t>
            </a:r>
            <a:r>
              <a:rPr lang="en-GB" sz="2000" dirty="0" err="1" smtClean="0"/>
              <a:t>Karasek</a:t>
            </a:r>
            <a:r>
              <a:rPr lang="en-GB" sz="2000" dirty="0" smtClean="0"/>
              <a:t>, 1979)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37EF-5FB4-416C-9DCC-590A2C26A3D1}" type="slidenum">
              <a:rPr lang="en-US" smtClean="0">
                <a:solidFill>
                  <a:srgbClr val="000000"/>
                </a:solidFill>
                <a:latin typeface="Georgia"/>
              </a:rPr>
              <a:pPr/>
              <a:t>35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202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4330831" y="2165255"/>
            <a:ext cx="1058287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37EF-5FB4-416C-9DCC-590A2C26A3D1}" type="slidenum">
              <a:rPr lang="en-US" smtClean="0">
                <a:solidFill>
                  <a:srgbClr val="000000"/>
                </a:solidFill>
                <a:latin typeface="Georgia"/>
              </a:rPr>
              <a:pPr/>
              <a:t>36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b="8273"/>
          <a:stretch>
            <a:fillRect/>
          </a:stretch>
        </p:blipFill>
        <p:spPr bwMode="auto">
          <a:xfrm>
            <a:off x="4103660" y="710638"/>
            <a:ext cx="5040340" cy="55377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520964"/>
            <a:ext cx="3810000" cy="557503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OB </a:t>
            </a:r>
            <a:r>
              <a:rPr lang="en-GB" dirty="0"/>
              <a:t>literature champions many different structures, processes, strategies, and leadership approaches that </a:t>
            </a:r>
            <a:r>
              <a:rPr lang="en-GB" dirty="0" smtClean="0"/>
              <a:t>require openness </a:t>
            </a:r>
            <a:r>
              <a:rPr lang="en-GB" dirty="0"/>
              <a:t>to </a:t>
            </a:r>
            <a:r>
              <a:rPr lang="en-GB" dirty="0" smtClean="0"/>
              <a:t>discomfort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E.g., job control, participation in decision making, TL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72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6154340" y="1204729"/>
            <a:ext cx="1058287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b="8273"/>
          <a:stretch>
            <a:fillRect/>
          </a:stretch>
        </p:blipFill>
        <p:spPr bwMode="auto">
          <a:xfrm>
            <a:off x="4103660" y="726918"/>
            <a:ext cx="5040340" cy="55377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520964"/>
            <a:ext cx="3810000" cy="557503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whole field within OB </a:t>
            </a:r>
            <a:r>
              <a:rPr lang="en-GB" dirty="0" smtClean="0"/>
              <a:t>focuses </a:t>
            </a:r>
            <a:r>
              <a:rPr lang="en-GB" dirty="0"/>
              <a:t>on maintaining system awareness: human resource management </a:t>
            </a:r>
          </a:p>
          <a:p>
            <a:pPr>
              <a:buFont typeface="Arial"/>
              <a:buChar char="•"/>
            </a:pPr>
            <a:r>
              <a:rPr lang="en-GB" sz="2000" dirty="0" smtClean="0"/>
              <a:t>Staff surveys</a:t>
            </a:r>
          </a:p>
          <a:p>
            <a:pPr>
              <a:buFont typeface="Arial"/>
              <a:buChar char="•"/>
            </a:pPr>
            <a:r>
              <a:rPr lang="en-GB" sz="2000" dirty="0" smtClean="0"/>
              <a:t>Diversity training</a:t>
            </a:r>
          </a:p>
          <a:p>
            <a:pPr>
              <a:buFont typeface="Arial"/>
              <a:buChar char="•"/>
            </a:pPr>
            <a:r>
              <a:rPr lang="en-GB" sz="2000" dirty="0" smtClean="0"/>
              <a:t>Career development planning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Decision tracking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37EF-5FB4-416C-9DCC-590A2C26A3D1}" type="slidenum">
              <a:rPr lang="en-US" smtClean="0">
                <a:solidFill>
                  <a:srgbClr val="000000"/>
                </a:solidFill>
                <a:latin typeface="Georgia"/>
              </a:rPr>
              <a:pPr/>
              <a:t>37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6287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916"/>
            <a:ext cx="7772400" cy="4690483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lexibility is clearly important at the individual level</a:t>
            </a:r>
          </a:p>
          <a:p>
            <a:r>
              <a:rPr lang="en-US" dirty="0" smtClean="0"/>
              <a:t>Evidence beginning to show flexibility may be important at the group level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orgflex</a:t>
            </a:r>
            <a:r>
              <a:rPr lang="en-US" dirty="0" smtClean="0"/>
              <a:t> specifies one way to enhance flexibility at the group and </a:t>
            </a:r>
            <a:r>
              <a:rPr lang="en-US" dirty="0" err="1" smtClean="0"/>
              <a:t>organisational</a:t>
            </a:r>
            <a:r>
              <a:rPr lang="en-US" dirty="0" smtClean="0"/>
              <a:t> level </a:t>
            </a:r>
          </a:p>
          <a:p>
            <a:pPr lvl="1"/>
            <a:r>
              <a:rPr lang="en-US" dirty="0" smtClean="0"/>
              <a:t>Is it a mechanism for the benefits that can come from effective </a:t>
            </a:r>
            <a:r>
              <a:rPr lang="en-US" dirty="0" err="1" smtClean="0"/>
              <a:t>organisational</a:t>
            </a:r>
            <a:r>
              <a:rPr lang="en-US" dirty="0" smtClean="0"/>
              <a:t> change?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FA5B-72DE-4D46-AFB3-F71CAB98EC56}" type="slidenum">
              <a:rPr lang="en-US" smtClean="0">
                <a:solidFill>
                  <a:srgbClr val="000000"/>
                </a:solidFill>
                <a:latin typeface="Georgia"/>
              </a:rPr>
              <a:pPr/>
              <a:t>38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1045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Thank-you for your attention!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916"/>
            <a:ext cx="7772400" cy="46904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Enjoy looking at the innovative ways our colleagues are using CBS to enact large-scale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FA5B-72DE-4D46-AFB3-F71CAB98EC56}" type="slidenum">
              <a:rPr lang="en-US" smtClean="0">
                <a:solidFill>
                  <a:srgbClr val="000000"/>
                </a:solidFill>
                <a:latin typeface="Georgia"/>
              </a:rPr>
              <a:pPr/>
              <a:t>39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8567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56BE9F1-F29D-5D4D-A92B-8D53DE530A50}" type="slidenum">
              <a:rPr lang="en-US" sz="900">
                <a:latin typeface="Georgia" charset="0"/>
              </a:rPr>
              <a:pPr/>
              <a:t>4</a:t>
            </a:fld>
            <a:endParaRPr lang="en-US" sz="1200">
              <a:latin typeface="Georgia" charset="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sz="4400" b="1" dirty="0" smtClean="0">
                <a:solidFill>
                  <a:srgbClr val="998146"/>
                </a:solidFill>
                <a:latin typeface="Georgia" charset="0"/>
              </a:rPr>
              <a:t>Our community is using PF to go for large scale change by:</a:t>
            </a:r>
            <a:endParaRPr lang="en-GB" sz="4400" dirty="0">
              <a:solidFill>
                <a:srgbClr val="998146"/>
              </a:solidFill>
              <a:latin typeface="Georgia" charset="0"/>
            </a:endParaRPr>
          </a:p>
        </p:txBody>
      </p:sp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755650" y="2197100"/>
            <a:ext cx="8135132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>
                <a:latin typeface="Georgia"/>
                <a:ea typeface="Times New Roman" charset="0"/>
                <a:cs typeface="Georgia"/>
              </a:rPr>
              <a:t>Conducting (really) brief  and effective interventions (FACT)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>
                <a:latin typeface="Georgia"/>
                <a:ea typeface="Times New Roman" charset="0"/>
                <a:cs typeface="Georgia"/>
              </a:rPr>
              <a:t> Creating more effective leaders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>
                <a:latin typeface="Georgia"/>
                <a:ea typeface="Times New Roman" charset="0"/>
                <a:cs typeface="Georgia"/>
              </a:rPr>
              <a:t>Designing better organisations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>
                <a:latin typeface="Georgia"/>
                <a:ea typeface="Times New Roman" charset="0"/>
                <a:cs typeface="Georgia"/>
              </a:rPr>
              <a:t>Impacting on public policy (</a:t>
            </a:r>
            <a:r>
              <a:rPr lang="en-GB" sz="2800" dirty="0" err="1" smtClean="0">
                <a:latin typeface="Georgia"/>
                <a:ea typeface="Times New Roman" charset="0"/>
                <a:cs typeface="Georgia"/>
              </a:rPr>
              <a:t>Biglan</a:t>
            </a:r>
            <a:r>
              <a:rPr lang="en-GB" sz="2800" dirty="0" smtClean="0">
                <a:latin typeface="Georgia"/>
                <a:ea typeface="Times New Roman" charset="0"/>
                <a:cs typeface="Georgia"/>
              </a:rPr>
              <a:t>, White)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>
                <a:latin typeface="Georgia"/>
                <a:ea typeface="Times New Roman" charset="0"/>
                <a:cs typeface="Georgia"/>
              </a:rPr>
              <a:t>Building effective communities (PROSOCIAL)</a:t>
            </a:r>
          </a:p>
          <a:p>
            <a:pPr>
              <a:spcBef>
                <a:spcPct val="20000"/>
              </a:spcBef>
            </a:pPr>
            <a:endParaRPr lang="en-GB" sz="2800" dirty="0" smtClean="0">
              <a:latin typeface="Georgia"/>
              <a:ea typeface="Times New Roman" charset="0"/>
              <a:cs typeface="Georgia"/>
            </a:endParaRPr>
          </a:p>
          <a:p>
            <a:pPr>
              <a:spcBef>
                <a:spcPct val="20000"/>
              </a:spcBef>
            </a:pPr>
            <a:r>
              <a:rPr lang="en-GB" sz="2800" dirty="0" smtClean="0">
                <a:latin typeface="Georgia"/>
                <a:ea typeface="Times New Roman" charset="0"/>
                <a:cs typeface="Georgia"/>
              </a:rPr>
              <a:t>All through using flexibility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endParaRPr lang="en-GB" sz="2800" dirty="0">
              <a:latin typeface="Georgia"/>
              <a:ea typeface="Times New Roman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7642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113-1B87-4B0A-BA84-144BB42F326F}" type="slidenum">
              <a:rPr lang="en-US" smtClean="0">
                <a:solidFill>
                  <a:srgbClr val="000000"/>
                </a:solidFill>
                <a:latin typeface="Georgia"/>
              </a:rPr>
              <a:pPr/>
              <a:t>40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6684"/>
            <a:ext cx="52993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1002329"/>
            <a:ext cx="1816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5E00"/>
                </a:solidFill>
              </a:rPr>
              <a:t>Effective monitoring</a:t>
            </a:r>
            <a:endParaRPr lang="en-US" sz="1400" dirty="0">
              <a:solidFill>
                <a:srgbClr val="005E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5947" y="1711157"/>
            <a:ext cx="2735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5E00"/>
                </a:solidFill>
              </a:rPr>
              <a:t>Collective choice arrangements/</a:t>
            </a:r>
          </a:p>
          <a:p>
            <a:r>
              <a:rPr lang="en-US" sz="1400" dirty="0" smtClean="0">
                <a:solidFill>
                  <a:srgbClr val="005E00"/>
                </a:solidFill>
              </a:rPr>
              <a:t>Clearly defined boundaries</a:t>
            </a:r>
            <a:endParaRPr lang="en-US" sz="1400" dirty="0">
              <a:solidFill>
                <a:srgbClr val="005E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2227" y="3535949"/>
            <a:ext cx="225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5E00"/>
                </a:solidFill>
              </a:rPr>
              <a:t>Proportional equivalence/</a:t>
            </a:r>
          </a:p>
          <a:p>
            <a:r>
              <a:rPr lang="en-US" sz="1400" dirty="0" smtClean="0">
                <a:solidFill>
                  <a:srgbClr val="005E00"/>
                </a:solidFill>
              </a:rPr>
              <a:t>Graduated sanctions</a:t>
            </a:r>
            <a:endParaRPr lang="en-US" sz="1400" dirty="0">
              <a:solidFill>
                <a:srgbClr val="005E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0833" y="5474216"/>
            <a:ext cx="1746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5E00"/>
                </a:solidFill>
              </a:rPr>
              <a:t>Polycentric systems</a:t>
            </a:r>
            <a:endParaRPr lang="en-US" sz="1400" dirty="0">
              <a:solidFill>
                <a:srgbClr val="005E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474" y="3556002"/>
            <a:ext cx="1999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5E00"/>
                </a:solidFill>
              </a:rPr>
              <a:t>Subsidiarity/Collective</a:t>
            </a:r>
          </a:p>
          <a:p>
            <a:r>
              <a:rPr lang="en-US" sz="1400" dirty="0">
                <a:solidFill>
                  <a:srgbClr val="005E00"/>
                </a:solidFill>
              </a:rPr>
              <a:t>choice arrangements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210" y="1926600"/>
            <a:ext cx="2695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5E00"/>
                </a:solidFill>
              </a:rPr>
              <a:t>Conflict resolution mechanisms</a:t>
            </a:r>
            <a:endParaRPr lang="en-US" sz="1400" dirty="0">
              <a:solidFill>
                <a:srgbClr val="005E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1792" y="6336268"/>
            <a:ext cx="473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5E00"/>
                </a:solidFill>
              </a:rPr>
              <a:t>Ostrom’s</a:t>
            </a:r>
            <a:r>
              <a:rPr lang="en-US" dirty="0" smtClean="0">
                <a:solidFill>
                  <a:srgbClr val="005E00"/>
                </a:solidFill>
              </a:rPr>
              <a:t> (1990) design principles for groups</a:t>
            </a:r>
            <a:endParaRPr lang="en-US" dirty="0">
              <a:solidFill>
                <a:srgbClr val="005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6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56BE9F1-F29D-5D4D-A92B-8D53DE530A50}" type="slidenum">
              <a:rPr lang="en-US" sz="900">
                <a:latin typeface="Georgia" charset="0"/>
              </a:rPr>
              <a:pPr/>
              <a:t>5</a:t>
            </a:fld>
            <a:endParaRPr lang="en-US" sz="1200">
              <a:latin typeface="Georgia" charset="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sz="4400" b="1" dirty="0" smtClean="0">
                <a:solidFill>
                  <a:srgbClr val="998146"/>
                </a:solidFill>
                <a:latin typeface="Georgia" charset="0"/>
              </a:rPr>
              <a:t>Groups and flexibility</a:t>
            </a:r>
            <a:endParaRPr lang="en-GB" sz="4400" dirty="0">
              <a:solidFill>
                <a:srgbClr val="998146"/>
              </a:solidFill>
              <a:latin typeface="Georgia" charset="0"/>
            </a:endParaRPr>
          </a:p>
        </p:txBody>
      </p:sp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755650" y="2197100"/>
            <a:ext cx="77724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GB" sz="2800" dirty="0" smtClean="0"/>
              <a:t>‘Rigid, overly standardised groups and organisations serve as a defence against ‘neurotic anxiety’ and so cannot respond flexibly to their ever-changing internal and external contexts’.</a:t>
            </a:r>
          </a:p>
          <a:p>
            <a:pPr marL="609600" indent="-609600">
              <a:spcBef>
                <a:spcPct val="20000"/>
              </a:spcBef>
            </a:pPr>
            <a:r>
              <a:rPr lang="en-GB" sz="2800" dirty="0" smtClean="0">
                <a:latin typeface="Georgia"/>
                <a:ea typeface="Times New Roman" charset="0"/>
                <a:cs typeface="Georgia"/>
              </a:rPr>
              <a:t>		</a:t>
            </a:r>
            <a:r>
              <a:rPr lang="en-GB" sz="2000" dirty="0" smtClean="0">
                <a:latin typeface="Georgia"/>
                <a:ea typeface="Times New Roman" charset="0"/>
                <a:cs typeface="Georgia"/>
              </a:rPr>
              <a:t>(Jacques, 1955: </a:t>
            </a:r>
            <a:r>
              <a:rPr lang="en-GB" sz="2000" dirty="0" err="1" smtClean="0"/>
              <a:t>Tavistock</a:t>
            </a:r>
            <a:r>
              <a:rPr lang="en-GB" sz="2000" dirty="0" smtClean="0"/>
              <a:t> </a:t>
            </a:r>
            <a:r>
              <a:rPr lang="en-GB" sz="2000" dirty="0"/>
              <a:t>Institute of Human Relations </a:t>
            </a:r>
            <a:r>
              <a:rPr lang="en-GB" sz="2000" dirty="0" smtClean="0">
                <a:latin typeface="Georgia"/>
                <a:ea typeface="Times New Roman" charset="0"/>
                <a:cs typeface="Georgia"/>
              </a:rPr>
              <a:t>)</a:t>
            </a:r>
            <a:endParaRPr lang="en-GB" sz="2000" dirty="0">
              <a:latin typeface="Georgia"/>
              <a:ea typeface="Times New Roman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1469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56BE9F1-F29D-5D4D-A92B-8D53DE530A50}" type="slidenum">
              <a:rPr lang="en-US" sz="900">
                <a:latin typeface="Georgia" charset="0"/>
              </a:rPr>
              <a:pPr/>
              <a:t>6</a:t>
            </a:fld>
            <a:endParaRPr lang="en-US" sz="1200">
              <a:latin typeface="Georgia" charset="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sz="4400" b="1" dirty="0" smtClean="0">
                <a:solidFill>
                  <a:srgbClr val="998146"/>
                </a:solidFill>
                <a:latin typeface="Georgia" charset="0"/>
              </a:rPr>
              <a:t>Flexibility at three levels</a:t>
            </a:r>
            <a:endParaRPr lang="en-GB" sz="4400" dirty="0">
              <a:solidFill>
                <a:srgbClr val="998146"/>
              </a:solidFill>
              <a:latin typeface="Georgia" charset="0"/>
            </a:endParaRPr>
          </a:p>
        </p:txBody>
      </p:sp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755650" y="1676966"/>
            <a:ext cx="77724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GB" sz="2800" dirty="0" smtClean="0"/>
              <a:t>Psychoanalytic thinkers have been able to scale-up their analytic aims (making the unconscious conscious) from the:</a:t>
            </a:r>
          </a:p>
          <a:p>
            <a:pPr marL="609600" indent="-609600">
              <a:spcBef>
                <a:spcPct val="20000"/>
              </a:spcBef>
            </a:pPr>
            <a:r>
              <a:rPr lang="en-GB" sz="2800" b="1" dirty="0" smtClean="0">
                <a:latin typeface="Georgia"/>
                <a:ea typeface="Times New Roman" charset="0"/>
                <a:cs typeface="Georgia"/>
              </a:rPr>
              <a:t>Individual</a:t>
            </a:r>
            <a:r>
              <a:rPr lang="en-GB" sz="2800" dirty="0" smtClean="0">
                <a:latin typeface="Georgia"/>
                <a:ea typeface="Times New Roman" charset="0"/>
                <a:cs typeface="Georgia"/>
              </a:rPr>
              <a:t> level to the </a:t>
            </a:r>
          </a:p>
          <a:p>
            <a:pPr marL="609600" indent="-609600">
              <a:spcBef>
                <a:spcPct val="20000"/>
              </a:spcBef>
            </a:pPr>
            <a:r>
              <a:rPr lang="en-GB" sz="2800" b="1" dirty="0" smtClean="0">
                <a:latin typeface="Georgia"/>
                <a:ea typeface="Times New Roman" charset="0"/>
                <a:cs typeface="Georgia"/>
              </a:rPr>
              <a:t>group</a:t>
            </a:r>
            <a:r>
              <a:rPr lang="en-GB" sz="2800" dirty="0" smtClean="0">
                <a:latin typeface="Georgia"/>
                <a:ea typeface="Times New Roman" charset="0"/>
                <a:cs typeface="Georgia"/>
              </a:rPr>
              <a:t> level to the </a:t>
            </a:r>
          </a:p>
          <a:p>
            <a:pPr marL="609600" indent="-609600">
              <a:spcBef>
                <a:spcPct val="20000"/>
              </a:spcBef>
            </a:pPr>
            <a:r>
              <a:rPr lang="en-GB" sz="2800" b="1" dirty="0" smtClean="0">
                <a:latin typeface="Georgia"/>
                <a:ea typeface="Times New Roman" charset="0"/>
                <a:cs typeface="Georgia"/>
              </a:rPr>
              <a:t>organisational</a:t>
            </a:r>
            <a:r>
              <a:rPr lang="en-GB" sz="2800" dirty="0" smtClean="0">
                <a:latin typeface="Georgia"/>
                <a:ea typeface="Times New Roman" charset="0"/>
                <a:cs typeface="Georgia"/>
              </a:rPr>
              <a:t> level</a:t>
            </a:r>
          </a:p>
          <a:p>
            <a:pPr marL="609600" indent="-609600">
              <a:spcBef>
                <a:spcPct val="20000"/>
              </a:spcBef>
            </a:pPr>
            <a:endParaRPr lang="en-GB" sz="2800" dirty="0">
              <a:latin typeface="Georgia"/>
              <a:ea typeface="Times New Roman" charset="0"/>
              <a:cs typeface="Georgia"/>
            </a:endParaRPr>
          </a:p>
          <a:p>
            <a:pPr marL="609600" indent="-609600">
              <a:spcBef>
                <a:spcPct val="20000"/>
              </a:spcBef>
            </a:pPr>
            <a:r>
              <a:rPr lang="en-GB" sz="2800" dirty="0" smtClean="0">
                <a:latin typeface="Georgia"/>
                <a:ea typeface="Times New Roman" charset="0"/>
                <a:cs typeface="Georgia"/>
              </a:rPr>
              <a:t>Can we do this from the perspective of contextual behavioural science?</a:t>
            </a:r>
            <a:endParaRPr lang="en-GB" sz="2800" dirty="0">
              <a:latin typeface="Georgia"/>
              <a:ea typeface="Times New Roman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6583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00052" cy="1143000"/>
          </a:xfrm>
        </p:spPr>
        <p:txBody>
          <a:bodyPr/>
          <a:lstStyle/>
          <a:p>
            <a:r>
              <a:rPr lang="en-GB" dirty="0" smtClean="0"/>
              <a:t>Contextual behavioural science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8812"/>
            <a:ext cx="7772400" cy="4657188"/>
          </a:xfrm>
        </p:spPr>
        <p:txBody>
          <a:bodyPr/>
          <a:lstStyle/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As applied to organisations, a CBS perspective would be to identify, develop and examine characteristics and processes that we can </a:t>
            </a:r>
            <a:r>
              <a:rPr lang="en-GB" sz="2800" i="1" dirty="0" smtClean="0"/>
              <a:t>influence</a:t>
            </a:r>
            <a:r>
              <a:rPr lang="en-GB" sz="2800" dirty="0" smtClean="0"/>
              <a:t>. 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How do we identify such characteristics and processes?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FA5B-72DE-4D46-AFB3-F71CAB98EC56}" type="slidenum">
              <a:rPr lang="en-US" smtClean="0">
                <a:solidFill>
                  <a:srgbClr val="000000"/>
                </a:solidFill>
                <a:latin typeface="Georgia"/>
              </a:rPr>
              <a:pPr/>
              <a:t>7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392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00052" cy="1143000"/>
          </a:xfrm>
        </p:spPr>
        <p:txBody>
          <a:bodyPr/>
          <a:lstStyle/>
          <a:p>
            <a:r>
              <a:rPr lang="en-GB" dirty="0"/>
              <a:t>O</a:t>
            </a:r>
            <a:r>
              <a:rPr lang="en-GB" dirty="0" smtClean="0"/>
              <a:t>rganisational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003" y="1938681"/>
            <a:ext cx="7772400" cy="465718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OB </a:t>
            </a:r>
            <a:r>
              <a:rPr lang="en-GB" sz="2400" dirty="0"/>
              <a:t>is a field of study that investigates the impact that </a:t>
            </a:r>
            <a:r>
              <a:rPr lang="en-GB" sz="2400" b="1" dirty="0"/>
              <a:t>individual</a:t>
            </a:r>
            <a:r>
              <a:rPr lang="en-GB" sz="2400" dirty="0"/>
              <a:t> (e.g., personality, mental health), </a:t>
            </a:r>
            <a:r>
              <a:rPr lang="en-GB" sz="2400" b="1" dirty="0"/>
              <a:t>group</a:t>
            </a:r>
            <a:r>
              <a:rPr lang="en-GB" sz="2400" dirty="0"/>
              <a:t> (leadership, teams), and </a:t>
            </a:r>
            <a:r>
              <a:rPr lang="en-GB" sz="2400" b="1" dirty="0"/>
              <a:t>organisational characteristics </a:t>
            </a:r>
            <a:r>
              <a:rPr lang="en-GB" sz="2400" dirty="0"/>
              <a:t>(e.g., structure, processes) have on organisational effectiveness (including the health of individuals) 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Perhaps we can look at how we increase flexibility within these three levels of analysis, in an organisational context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FA5B-72DE-4D46-AFB3-F71CAB98EC56}" type="slidenum">
              <a:rPr lang="en-US" smtClean="0">
                <a:solidFill>
                  <a:srgbClr val="000000"/>
                </a:solidFill>
                <a:latin typeface="Georgia"/>
              </a:rPr>
              <a:pPr/>
              <a:t>8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9887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00052" cy="1143000"/>
          </a:xfrm>
        </p:spPr>
        <p:txBody>
          <a:bodyPr/>
          <a:lstStyle/>
          <a:p>
            <a:r>
              <a:rPr lang="en-GB" dirty="0" smtClean="0"/>
              <a:t>CBS-informed OB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20" y="1591212"/>
            <a:ext cx="7772400" cy="465718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Individual level—ACT at work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FA5B-72DE-4D46-AFB3-F71CAB98EC56}" type="slidenum">
              <a:rPr lang="en-US" smtClean="0">
                <a:solidFill>
                  <a:srgbClr val="000000"/>
                </a:solidFill>
                <a:latin typeface="Georgia"/>
              </a:rPr>
              <a:pPr/>
              <a:t>9</a:t>
            </a:fld>
            <a:endParaRPr lang="en-US" sz="120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838" y="1296956"/>
            <a:ext cx="3300962" cy="49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ldsmiths-master amended">
  <a:themeElements>
    <a:clrScheme name="Goldsmiths-master amend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ldsmiths-master amended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oldsmiths-master amend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smiths-master amend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smiths-master amend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smiths-master amend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smiths-master amend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smiths-master amend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smiths-master amend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smiths-master amend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smiths-master amend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smiths-master amend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smiths-master amend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smiths-master amend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oldsmiths-master amended">
  <a:themeElements>
    <a:clrScheme name="Goldsmiths-master amend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ldsmiths-master amended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oldsmiths-master amend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smiths-master amend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smiths-master amend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smiths-master amend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smiths-master amend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smiths-master amend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smiths-master amend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smiths-master amend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smiths-master amend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smiths-master amend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smiths-master amend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smiths-master amend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7337</TotalTime>
  <Words>1510</Words>
  <Application>Microsoft Office PowerPoint</Application>
  <PresentationFormat>On-screen Show (4:3)</PresentationFormat>
  <Paragraphs>229</Paragraphs>
  <Slides>40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Goldsmiths-master amended</vt:lpstr>
      <vt:lpstr>1_Goldsmiths-master amended</vt:lpstr>
      <vt:lpstr>Document</vt:lpstr>
      <vt:lpstr>Contextual behavioural science and large-scale behaviour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Contextual behavioural science</vt:lpstr>
      <vt:lpstr>Organisational behaviour</vt:lpstr>
      <vt:lpstr>CBS-informed OB</vt:lpstr>
      <vt:lpstr>PowerPoint Presentation</vt:lpstr>
      <vt:lpstr>Mutually enhancing processes</vt:lpstr>
      <vt:lpstr>PowerPoint Presentation</vt:lpstr>
      <vt:lpstr>PowerPoint Presentation</vt:lpstr>
      <vt:lpstr>PowerPoint Presentation</vt:lpstr>
      <vt:lpstr>Psychological flexibility as a mediator of change</vt:lpstr>
      <vt:lpstr>Flexibility at the group level: The role of leadership</vt:lpstr>
      <vt:lpstr>Ideal leader prototype</vt:lpstr>
      <vt:lpstr>PowerPoint Presentation</vt:lpstr>
      <vt:lpstr>ACT enhanced TL</vt:lpstr>
      <vt:lpstr>ACT enhanced TL training</vt:lpstr>
      <vt:lpstr>Measures</vt:lpstr>
      <vt:lpstr>Summary</vt:lpstr>
      <vt:lpstr>PF at work: So far, so good</vt:lpstr>
      <vt:lpstr>Organisational flexibility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story so far…</vt:lpstr>
      <vt:lpstr>Thank-you for your attention!</vt:lpstr>
      <vt:lpstr>PowerPoint Presentation</vt:lpstr>
    </vt:vector>
  </TitlesOfParts>
  <Company>Goldsmiths, University of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Bond</dc:creator>
  <cp:lastModifiedBy>Emily</cp:lastModifiedBy>
  <cp:revision>151</cp:revision>
  <dcterms:created xsi:type="dcterms:W3CDTF">2011-07-20T08:41:55Z</dcterms:created>
  <dcterms:modified xsi:type="dcterms:W3CDTF">2014-07-01T16:33:40Z</dcterms:modified>
</cp:coreProperties>
</file>